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0"/>
  </p:notesMasterIdLst>
  <p:sldIdLst>
    <p:sldId id="256" r:id="rId2"/>
    <p:sldId id="304" r:id="rId3"/>
    <p:sldId id="306" r:id="rId4"/>
    <p:sldId id="258" r:id="rId5"/>
    <p:sldId id="302" r:id="rId6"/>
    <p:sldId id="261" r:id="rId7"/>
    <p:sldId id="307" r:id="rId8"/>
    <p:sldId id="325" r:id="rId9"/>
    <p:sldId id="308" r:id="rId10"/>
    <p:sldId id="309" r:id="rId11"/>
    <p:sldId id="310" r:id="rId12"/>
    <p:sldId id="297" r:id="rId13"/>
    <p:sldId id="335" r:id="rId14"/>
    <p:sldId id="331" r:id="rId15"/>
    <p:sldId id="313" r:id="rId16"/>
    <p:sldId id="314" r:id="rId17"/>
    <p:sldId id="315" r:id="rId18"/>
    <p:sldId id="316" r:id="rId19"/>
    <p:sldId id="317" r:id="rId20"/>
    <p:sldId id="318" r:id="rId21"/>
    <p:sldId id="298" r:id="rId22"/>
    <p:sldId id="333" r:id="rId23"/>
    <p:sldId id="332" r:id="rId24"/>
    <p:sldId id="299" r:id="rId25"/>
    <p:sldId id="319" r:id="rId26"/>
    <p:sldId id="320" r:id="rId27"/>
    <p:sldId id="326" r:id="rId28"/>
    <p:sldId id="321" r:id="rId29"/>
    <p:sldId id="322" r:id="rId30"/>
    <p:sldId id="323" r:id="rId31"/>
    <p:sldId id="300" r:id="rId32"/>
    <p:sldId id="334" r:id="rId33"/>
    <p:sldId id="324" r:id="rId34"/>
    <p:sldId id="327" r:id="rId35"/>
    <p:sldId id="328" r:id="rId36"/>
    <p:sldId id="329" r:id="rId37"/>
    <p:sldId id="330" r:id="rId38"/>
    <p:sldId id="270" r:id="rId39"/>
  </p:sldIdLst>
  <p:sldSz cx="9144000" cy="5143500" type="screen16x9"/>
  <p:notesSz cx="6858000" cy="9144000"/>
  <p:embeddedFontLst>
    <p:embeddedFont>
      <p:font typeface="Anaheim" pitchFamily="2" charset="77"/>
      <p:regular r:id="rId41"/>
      <p:bold r:id="rId42"/>
    </p:embeddedFont>
    <p:embeddedFont>
      <p:font typeface="Edu VIC WA NT Beginner" pitchFamily="2" charset="0"/>
      <p:regular r:id="rId43"/>
      <p:bold r:id="rId44"/>
    </p:embeddedFont>
    <p:embeddedFont>
      <p:font typeface="Mulish" pitchFamily="2" charset="77"/>
      <p:regular r:id="rId45"/>
      <p:bold r:id="rId46"/>
      <p:italic r:id="rId47"/>
      <p:boldItalic r:id="rId48"/>
    </p:embeddedFont>
    <p:embeddedFont>
      <p:font typeface="Nunito Light" panose="020F0302020204030204" pitchFamily="34" charset="0"/>
      <p:regular r:id="rId49"/>
      <p:italic r:id="rId50"/>
    </p:embeddedFont>
    <p:embeddedFont>
      <p:font typeface="Raleway" pitchFamily="2" charset="7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2634"/>
  </p:normalViewPr>
  <p:slideViewPr>
    <p:cSldViewPr snapToGrid="0">
      <p:cViewPr varScale="1">
        <p:scale>
          <a:sx n="103" d="100"/>
          <a:sy n="103" d="100"/>
        </p:scale>
        <p:origin x="1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55338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0446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52596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69FF24F-35ED-7D04-C858-54F07F6D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833355F-4970-57B1-4CBA-40D31E0D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4770AAAD-C8DA-7F41-1EC3-50BF8DFC3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2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DF8BDF34-F510-5F88-4C04-D628796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48152D4-A10D-0269-4532-399D979AD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07E26998-4B1E-9CA7-89FD-46C230CB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57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72313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37985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56592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56095216-65AC-2332-1501-F35B0506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2A83B518-23D0-191B-CCD8-97CA9577B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6F54DA00-A70A-F17E-62FF-1DAD6C367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42659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20904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822552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4018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3632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9857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0530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1090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90CBD2-8AFB-38DE-5EC0-ED6E5DDB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4BA658E4-A2BE-2811-20B7-960D9136F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58A1582F-47A1-F28B-9D18-FFFCC6706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6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90" name="Google Shape;590;p2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2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396113" y="4554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396132" y="4027835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492363" y="4444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428845" y="856010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01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2894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882087" y="1885850"/>
            <a:ext cx="1288800" cy="6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>
            <a:spLocks noGrp="1"/>
          </p:cNvSpPr>
          <p:nvPr>
            <p:ph type="pic" idx="3"/>
          </p:nvPr>
        </p:nvSpPr>
        <p:spPr>
          <a:xfrm>
            <a:off x="1170463" y="984900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"/>
          <p:cNvSpPr/>
          <p:nvPr/>
        </p:nvSpPr>
        <p:spPr>
          <a:xfrm>
            <a:off x="421425" y="1093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332875" y="5394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43" name="Google Shape;243;p1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" name="Google Shape;260;p1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3" hasCustomPrompt="1"/>
          </p:nvPr>
        </p:nvSpPr>
        <p:spPr>
          <a:xfrm>
            <a:off x="173397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6" hasCustomPrompt="1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7" hasCustomPrompt="1"/>
          </p:nvPr>
        </p:nvSpPr>
        <p:spPr>
          <a:xfrm>
            <a:off x="66753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3"/>
          </p:nvPr>
        </p:nvSpPr>
        <p:spPr>
          <a:xfrm>
            <a:off x="94857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14"/>
          </p:nvPr>
        </p:nvSpPr>
        <p:spPr>
          <a:xfrm>
            <a:off x="34192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5"/>
          </p:nvPr>
        </p:nvSpPr>
        <p:spPr>
          <a:xfrm>
            <a:off x="58899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500875" y="12198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8602650" y="8276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54250" y="37047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0538" y="42319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05" name="Google Shape;305;p1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8513150" y="5854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8564038" y="11332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437200" y="4484388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380050" y="4039321"/>
            <a:ext cx="190021" cy="190003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760B-84EA-6D71-A082-484FCC36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411A9-722A-CC43-C7E7-97A21615E3A5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A355F-A12F-F714-1016-7F884699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668"/>
            <a:ext cx="7772400" cy="1993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41E83D-4339-2ED7-4178-7C45ADDBF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07696"/>
            <a:ext cx="7772400" cy="2357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9095B-6C73-1EF1-AD0E-929B1670052A}"/>
              </a:ext>
            </a:extLst>
          </p:cNvPr>
          <p:cNvSpPr txBox="1"/>
          <p:nvPr/>
        </p:nvSpPr>
        <p:spPr>
          <a:xfrm>
            <a:off x="4835236" y="3413241"/>
            <a:ext cx="1611746" cy="143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VN" sz="1600" dirty="0">
                <a:solidFill>
                  <a:schemeClr val="tx1"/>
                </a:solidFill>
              </a:rPr>
              <a:t>ice cream</a:t>
            </a:r>
          </a:p>
          <a:p>
            <a:pPr algn="ctr">
              <a:lnSpc>
                <a:spcPct val="140000"/>
              </a:lnSpc>
            </a:pPr>
            <a:r>
              <a:rPr lang="en-VN" sz="1600" dirty="0">
                <a:solidFill>
                  <a:schemeClr val="tx1"/>
                </a:solidFill>
              </a:rPr>
              <a:t>cheeseburger</a:t>
            </a:r>
          </a:p>
          <a:p>
            <a:pPr algn="ctr">
              <a:lnSpc>
                <a:spcPct val="140000"/>
              </a:lnSpc>
            </a:pPr>
            <a:r>
              <a:rPr lang="en-VN" sz="1600" dirty="0">
                <a:solidFill>
                  <a:schemeClr val="tx1"/>
                </a:solidFill>
              </a:rPr>
              <a:t>peppermint</a:t>
            </a:r>
          </a:p>
          <a:p>
            <a:pPr algn="ctr">
              <a:lnSpc>
                <a:spcPct val="140000"/>
              </a:lnSpc>
            </a:pPr>
            <a:r>
              <a:rPr lang="en-VN" sz="1600" dirty="0">
                <a:solidFill>
                  <a:schemeClr val="tx1"/>
                </a:solidFill>
              </a:rPr>
              <a:t>peanut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02926-BEB0-E23F-5AA5-D3F70DECA3A5}"/>
              </a:ext>
            </a:extLst>
          </p:cNvPr>
          <p:cNvSpPr txBox="1"/>
          <p:nvPr/>
        </p:nvSpPr>
        <p:spPr>
          <a:xfrm>
            <a:off x="6876473" y="3413240"/>
            <a:ext cx="1399309" cy="143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VN" sz="1600" dirty="0">
                <a:solidFill>
                  <a:schemeClr val="tx1"/>
                </a:solidFill>
              </a:rPr>
              <a:t>eggplant</a:t>
            </a:r>
          </a:p>
          <a:p>
            <a:pPr algn="ctr">
              <a:lnSpc>
                <a:spcPct val="140000"/>
              </a:lnSpc>
            </a:pPr>
            <a:r>
              <a:rPr lang="en-VN" sz="1600" dirty="0">
                <a:solidFill>
                  <a:schemeClr val="tx1"/>
                </a:solidFill>
              </a:rPr>
              <a:t>hot dog</a:t>
            </a:r>
          </a:p>
          <a:p>
            <a:pPr algn="ctr">
              <a:lnSpc>
                <a:spcPct val="140000"/>
              </a:lnSpc>
            </a:pPr>
            <a:r>
              <a:rPr lang="en-VN" sz="1600" dirty="0">
                <a:solidFill>
                  <a:schemeClr val="tx1"/>
                </a:solidFill>
              </a:rPr>
              <a:t>popcorn</a:t>
            </a:r>
          </a:p>
          <a:p>
            <a:pPr algn="ctr">
              <a:lnSpc>
                <a:spcPct val="140000"/>
              </a:lnSpc>
            </a:pPr>
            <a:r>
              <a:rPr lang="en-VN" sz="1600" dirty="0">
                <a:solidFill>
                  <a:schemeClr val="tx1"/>
                </a:solidFill>
              </a:rPr>
              <a:t>grapefruit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CC3ED-675D-1505-DD19-B0A4F8E3E6E9}"/>
              </a:ext>
            </a:extLst>
          </p:cNvPr>
          <p:cNvSpPr txBox="1"/>
          <p:nvPr/>
        </p:nvSpPr>
        <p:spPr>
          <a:xfrm>
            <a:off x="4954246" y="1793314"/>
            <a:ext cx="3503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Note: The first part of a compound word is generally stressed more than the second.</a:t>
            </a:r>
          </a:p>
        </p:txBody>
      </p:sp>
    </p:spTree>
    <p:extLst>
      <p:ext uri="{BB962C8B-B14F-4D97-AF65-F5344CB8AC3E}">
        <p14:creationId xmlns:p14="http://schemas.microsoft.com/office/powerpoint/2010/main" val="20831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9AC1-56C0-890D-2FEF-6D9D13D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0D37F-C6A1-9D97-C986-AFEFA710A6F1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60DC6-1EF1-C29B-3DD8-2B477EA75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5" y="1052892"/>
            <a:ext cx="8584849" cy="1518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64947-7853-93A7-154D-F46E030D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75" y="2840412"/>
            <a:ext cx="6250534" cy="11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3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5A4DBC48-9B81-5B07-F2C2-35203E71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57959136-6D37-E485-3D2E-EAE9964C4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A62C3077-1D08-3251-4584-2244BF14B3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04E116AC-3DA3-503C-701C-3212CB6A1A33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4C2815DF-BAC0-A2D7-5880-29D0EDC0586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201057F-6A36-796A-3419-5EE587DDDA5C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1B787F3-8370-F6EB-42EC-23093EA20B04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5EE680C-F775-889C-2D37-CD22F26B321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D5421430-B2E5-6ECB-973D-351DA40DF8FD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D39C4A0A-B5DB-ED7D-B604-BCE92295EBD5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2A67A53F-642A-D51D-BBDF-5C00447A1B52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B40A3EC6-C017-2978-5FFB-BAC8A2A6988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AC930E82-EE82-665D-7332-7839A68D4FA0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AA1D2DFC-EA7B-9900-424D-6A4BA73BA665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7531DCA1-7B9C-A993-3666-D4CB3E0910E0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86DE5234-18D0-A489-4445-B62F5FF43D93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174C2F9-D9A4-0B58-2197-F67CCD7F5FF0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1C2B70D3-6C37-E527-473B-B4D5D6EA279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CD66B158-EB4D-83F0-D2AC-41DCF17A69A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D2C57D18-0D43-D39F-D426-36AABA365D44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833A84C9-D267-1AFC-4404-279A8907195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032EF3E7-52F6-6073-CC29-8D57224133B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CC9FB94-4111-AA15-2C0D-6206D3EA5351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36486F3C-07FB-D6A7-07A4-FC21A60E0710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F086F7FF-A3A2-A462-7AE2-77985590CD47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B24FE0AD-025E-C770-13D3-54BF6017A67A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C4E9E8D1-1537-9CA7-0B98-E7F76DF0364D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2938A6BE-752C-F14C-C5F0-33B6434CF91F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CBF2654-DBCB-75D4-F103-BF4EBF853794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487DC2B4-0421-E14F-404D-D23DE77CCB4A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BD872EF7-C8DE-61CD-9DC3-303D24399806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70C49A1C-C91A-2B6B-D83C-6B601D442BE5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6DDE8E83-DB37-D0FA-7B1C-B48D3C85CEF8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F13FD5F5-6191-E0CD-54F4-5F64E3C1C39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9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6B183-70B8-2D08-6459-0C2453E81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8"/>
          <a:stretch/>
        </p:blipFill>
        <p:spPr>
          <a:xfrm>
            <a:off x="1743740" y="0"/>
            <a:ext cx="7400260" cy="5061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780EF1-9D55-F2B1-C503-4781A69F1573}"/>
              </a:ext>
            </a:extLst>
          </p:cNvPr>
          <p:cNvSpPr txBox="1"/>
          <p:nvPr/>
        </p:nvSpPr>
        <p:spPr>
          <a:xfrm>
            <a:off x="0" y="0"/>
            <a:ext cx="17437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2400" dirty="0">
                <a:solidFill>
                  <a:schemeClr val="tx1"/>
                </a:solidFill>
              </a:rPr>
              <a:t>Read the caption. </a:t>
            </a:r>
          </a:p>
          <a:p>
            <a:pPr algn="ctr"/>
            <a:r>
              <a:rPr lang="en-VN" sz="2400" dirty="0">
                <a:solidFill>
                  <a:schemeClr val="tx1"/>
                </a:solidFill>
              </a:rPr>
              <a:t>Do you agree?</a:t>
            </a:r>
          </a:p>
        </p:txBody>
      </p:sp>
    </p:spTree>
    <p:extLst>
      <p:ext uri="{BB962C8B-B14F-4D97-AF65-F5344CB8AC3E}">
        <p14:creationId xmlns:p14="http://schemas.microsoft.com/office/powerpoint/2010/main" val="389292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E470-9C83-4FC3-B73D-2853553D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Food fact or fiction?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E0D03-26FA-BADA-22EF-C858E1F6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48352"/>
            <a:ext cx="7772400" cy="2330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B9E7A7-5330-1C11-B5E6-D43326E2E84D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86</a:t>
            </a:r>
          </a:p>
        </p:txBody>
      </p:sp>
    </p:spTree>
    <p:extLst>
      <p:ext uri="{BB962C8B-B14F-4D97-AF65-F5344CB8AC3E}">
        <p14:creationId xmlns:p14="http://schemas.microsoft.com/office/powerpoint/2010/main" val="42529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FD49F-2B24-C9AF-2B81-F6D0C4006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78F5F-8157-F453-CE3F-AD034A208F1D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39F67-9ECA-2A7B-4BA8-4EC0BB0E7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2" y="1234497"/>
            <a:ext cx="9002375" cy="2674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5EC0A-7EFF-9153-18A9-B10585059A90}"/>
              </a:ext>
            </a:extLst>
          </p:cNvPr>
          <p:cNvSpPr txBox="1"/>
          <p:nvPr/>
        </p:nvSpPr>
        <p:spPr>
          <a:xfrm>
            <a:off x="1971963" y="1839775"/>
            <a:ext cx="327891" cy="1764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</a:pPr>
            <a:r>
              <a:rPr lang="en-VN" sz="1600" dirty="0">
                <a:solidFill>
                  <a:schemeClr val="tx1"/>
                </a:solidFill>
              </a:rPr>
              <a:t>c</a:t>
            </a:r>
          </a:p>
          <a:p>
            <a:pPr>
              <a:lnSpc>
                <a:spcPct val="240000"/>
              </a:lnSpc>
            </a:pPr>
            <a:r>
              <a:rPr lang="en-VN" sz="1600" dirty="0">
                <a:solidFill>
                  <a:schemeClr val="tx1"/>
                </a:solidFill>
              </a:rPr>
              <a:t>a</a:t>
            </a:r>
          </a:p>
          <a:p>
            <a:pPr>
              <a:lnSpc>
                <a:spcPct val="240000"/>
              </a:lnSpc>
            </a:pPr>
            <a:r>
              <a:rPr lang="en-VN" sz="16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454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265E-C238-A2C3-6D89-546FA031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64CD0-3D6A-6916-95FC-DC143C571C42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0B531-4EEF-9FB1-AB44-B337608E3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9" y="1800223"/>
            <a:ext cx="8599161" cy="1543054"/>
          </a:xfrm>
          <a:prstGeom prst="rect">
            <a:avLst/>
          </a:prstGeom>
        </p:spPr>
      </p:pic>
      <p:pic>
        <p:nvPicPr>
          <p:cNvPr id="4" name="PathwaysLS3e_L1_U5_SB_Audio_03_B_p87">
            <a:hlinkClick r:id="" action="ppaction://media"/>
            <a:extLst>
              <a:ext uri="{FF2B5EF4-FFF2-40B4-BE49-F238E27FC236}">
                <a16:creationId xmlns:a16="http://schemas.microsoft.com/office/drawing/2014/main" id="{66E7F9EF-490A-C0D8-6645-38AA3612B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72A4D85-E841-8D01-92BD-6F181EDBE3B8}"/>
              </a:ext>
            </a:extLst>
          </p:cNvPr>
          <p:cNvSpPr/>
          <p:nvPr/>
        </p:nvSpPr>
        <p:spPr>
          <a:xfrm>
            <a:off x="591127" y="3121891"/>
            <a:ext cx="314037" cy="2213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6251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4BC3-D53C-F2AB-5230-4EC36D55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C3DC6-77B8-4952-B140-64BFEF4013D5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E4521-1A1D-C0B7-879C-E2C1008C5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9" y="1588945"/>
            <a:ext cx="8332842" cy="1965610"/>
          </a:xfrm>
          <a:prstGeom prst="rect">
            <a:avLst/>
          </a:prstGeom>
        </p:spPr>
      </p:pic>
      <p:pic>
        <p:nvPicPr>
          <p:cNvPr id="4" name="PathwaysLS3e_L1_U5_SB_Audio_04_C_D_p87">
            <a:hlinkClick r:id="" action="ppaction://media"/>
            <a:extLst>
              <a:ext uri="{FF2B5EF4-FFF2-40B4-BE49-F238E27FC236}">
                <a16:creationId xmlns:a16="http://schemas.microsoft.com/office/drawing/2014/main" id="{4F994C97-C6DF-BE66-F09C-13A922C6B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09AAC-3793-038D-C5A7-3B073F44D419}"/>
              </a:ext>
            </a:extLst>
          </p:cNvPr>
          <p:cNvSpPr txBox="1"/>
          <p:nvPr/>
        </p:nvSpPr>
        <p:spPr>
          <a:xfrm>
            <a:off x="1186872" y="2196980"/>
            <a:ext cx="512618" cy="124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VN" sz="1600" dirty="0">
                <a:solidFill>
                  <a:schemeClr val="tx1"/>
                </a:solidFill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en-VN" sz="1600" dirty="0">
                <a:solidFill>
                  <a:schemeClr val="tx1"/>
                </a:solidFill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en-VN" sz="1600" dirty="0">
                <a:solidFill>
                  <a:schemeClr val="tx1"/>
                </a:solidFill>
              </a:rPr>
              <a:t>4</a:t>
            </a:r>
          </a:p>
          <a:p>
            <a:pPr>
              <a:lnSpc>
                <a:spcPct val="120000"/>
              </a:lnSpc>
            </a:pPr>
            <a:r>
              <a:rPr lang="en-VN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D674A-EB5A-E148-D1BE-F955C5770C03}"/>
              </a:ext>
            </a:extLst>
          </p:cNvPr>
          <p:cNvSpPr txBox="1"/>
          <p:nvPr/>
        </p:nvSpPr>
        <p:spPr>
          <a:xfrm>
            <a:off x="1537854" y="37442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None of the ideas is completely true.</a:t>
            </a:r>
          </a:p>
        </p:txBody>
      </p:sp>
    </p:spTree>
    <p:extLst>
      <p:ext uri="{BB962C8B-B14F-4D97-AF65-F5344CB8AC3E}">
        <p14:creationId xmlns:p14="http://schemas.microsoft.com/office/powerpoint/2010/main" val="2978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ADCA-785F-5F4D-B0B8-C68CDD67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E3169-BBCE-4052-5960-0502D7E30D41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8626D-553A-78F5-8899-BCAD94E0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048"/>
            <a:ext cx="7772400" cy="330740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1FEB5E-3347-251C-6202-5D7360EAE763}"/>
              </a:ext>
            </a:extLst>
          </p:cNvPr>
          <p:cNvCxnSpPr/>
          <p:nvPr/>
        </p:nvCxnSpPr>
        <p:spPr>
          <a:xfrm>
            <a:off x="1264257" y="2957885"/>
            <a:ext cx="26000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3B0B4B-C36C-5BFD-1AAE-3B7281896875}"/>
              </a:ext>
            </a:extLst>
          </p:cNvPr>
          <p:cNvCxnSpPr>
            <a:cxnSpLocks/>
          </p:cNvCxnSpPr>
          <p:nvPr/>
        </p:nvCxnSpPr>
        <p:spPr>
          <a:xfrm>
            <a:off x="1264257" y="3849756"/>
            <a:ext cx="46594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5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36B08-3BCC-6185-96BA-25DEA078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597E7-7007-0305-2B59-8C4C3211A6DD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FC30F-F668-06DD-C6B5-293651DDF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090928"/>
            <a:ext cx="7772400" cy="2961644"/>
          </a:xfrm>
          <a:prstGeom prst="rect">
            <a:avLst/>
          </a:prstGeom>
        </p:spPr>
      </p:pic>
      <p:pic>
        <p:nvPicPr>
          <p:cNvPr id="4" name="PathwaysLS3e_L1_U5_SB_Audio_04_C_D_p87">
            <a:hlinkClick r:id="" action="ppaction://media"/>
            <a:extLst>
              <a:ext uri="{FF2B5EF4-FFF2-40B4-BE49-F238E27FC236}">
                <a16:creationId xmlns:a16="http://schemas.microsoft.com/office/drawing/2014/main" id="{10EF1B21-01D3-3D19-C333-E2D77ACD1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0"/>
            <a:ext cx="812800" cy="81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2D05A74-3284-B7AB-6890-E8195923D62E}"/>
              </a:ext>
            </a:extLst>
          </p:cNvPr>
          <p:cNvSpPr/>
          <p:nvPr/>
        </p:nvSpPr>
        <p:spPr>
          <a:xfrm>
            <a:off x="7633252" y="1522060"/>
            <a:ext cx="302150" cy="235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2AF47D-7E4E-B0C2-A807-66E5EBCCA967}"/>
              </a:ext>
            </a:extLst>
          </p:cNvPr>
          <p:cNvSpPr/>
          <p:nvPr/>
        </p:nvSpPr>
        <p:spPr>
          <a:xfrm>
            <a:off x="7633252" y="1800188"/>
            <a:ext cx="302150" cy="235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B3DDCA-7F67-F685-13E8-F83C50435172}"/>
              </a:ext>
            </a:extLst>
          </p:cNvPr>
          <p:cNvSpPr/>
          <p:nvPr/>
        </p:nvSpPr>
        <p:spPr>
          <a:xfrm>
            <a:off x="7993473" y="2051268"/>
            <a:ext cx="302150" cy="235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4B47C1-34E0-3F04-D9F9-CE20D05D4EF0}"/>
              </a:ext>
            </a:extLst>
          </p:cNvPr>
          <p:cNvSpPr/>
          <p:nvPr/>
        </p:nvSpPr>
        <p:spPr>
          <a:xfrm>
            <a:off x="7993473" y="2368376"/>
            <a:ext cx="302150" cy="235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F1F4BE-AF69-BC2F-9341-4B58D8560467}"/>
              </a:ext>
            </a:extLst>
          </p:cNvPr>
          <p:cNvSpPr/>
          <p:nvPr/>
        </p:nvSpPr>
        <p:spPr>
          <a:xfrm>
            <a:off x="7659519" y="2653824"/>
            <a:ext cx="302150" cy="235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972B9B-B36F-F5D0-765E-C104494C3C0F}"/>
              </a:ext>
            </a:extLst>
          </p:cNvPr>
          <p:cNvSpPr/>
          <p:nvPr/>
        </p:nvSpPr>
        <p:spPr>
          <a:xfrm>
            <a:off x="8009375" y="2951443"/>
            <a:ext cx="302150" cy="235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51499A-DE6C-CECF-8B60-5A32A6FC4B9D}"/>
              </a:ext>
            </a:extLst>
          </p:cNvPr>
          <p:cNvSpPr/>
          <p:nvPr/>
        </p:nvSpPr>
        <p:spPr>
          <a:xfrm>
            <a:off x="7659519" y="3235609"/>
            <a:ext cx="302150" cy="235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81184C-97C5-76B4-310C-62ACC082A64D}"/>
              </a:ext>
            </a:extLst>
          </p:cNvPr>
          <p:cNvSpPr/>
          <p:nvPr/>
        </p:nvSpPr>
        <p:spPr>
          <a:xfrm>
            <a:off x="7659519" y="3702926"/>
            <a:ext cx="302150" cy="2351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305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557" y="1189100"/>
            <a:ext cx="6712886" cy="1964400"/>
          </a:xfrm>
        </p:spPr>
        <p:txBody>
          <a:bodyPr/>
          <a:lstStyle/>
          <a:p>
            <a:r>
              <a:rPr lang="en-US" sz="6600" dirty="0"/>
              <a:t>U</a:t>
            </a:r>
            <a:r>
              <a:rPr lang="en-VN" sz="6600" dirty="0"/>
              <a:t>nit 5: </a:t>
            </a:r>
            <a:br>
              <a:rPr lang="en-VN" sz="6600" dirty="0"/>
            </a:br>
            <a:r>
              <a:rPr lang="en-VN" sz="6600" dirty="0"/>
              <a:t>Food on the move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Pages 81-100</a:t>
            </a:r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A3C02-A338-5CC5-3560-9413B221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DE4E2-4232-A25B-02BB-71631B3FCAC2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9E061-13EF-CF4B-3CBF-2BD6A55D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71504"/>
            <a:ext cx="7772400" cy="20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97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AC594CB9-CBE1-63F0-1144-C388033A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2F5F81A6-BC27-B944-DE9E-456F2FE1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34538"/>
            <a:ext cx="420167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Video watching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69EE2BCE-3DE6-F068-9143-0B1337EC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439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6E30C090-C823-5D58-89B8-9B7E5DD531B2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7D696F8C-18CA-E0B5-4188-EBB081D19D78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8944D536-58E0-2B86-9AD3-5B4C6A89090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07D3AA85-DF23-A36C-5848-BD1A8A6DD551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68A3B0F0-A22F-E56B-FA65-78C208D1C6E0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C3EFDFC3-E4A7-4AEB-22C0-812B35352C79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862187C8-3714-2840-9DBA-522F91C6D800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500D47E3-E205-B49B-51A0-FC13E5C51C39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CE49A774-52A8-2904-C50A-403E435E06A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BD8A59A2-FED3-87C5-B00C-08D09042E863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42CBE4E4-37CD-8398-07D5-D5F11F1C6B58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41B8A0A5-BF0C-26E5-55AB-00EE0886DE63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71D9D601-BCDA-E7C8-9E8A-454BEAFE1E20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073FAEE2-F9CE-9053-F672-A03C566459BD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89121DDD-1E2A-5BC2-7521-694C902922CE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0E779E3B-2D9D-024A-D004-E243E0CCA6C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292D7FED-C657-C820-A7BE-047DE2E7A55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092906CD-3769-FA09-9258-263FDF64194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633031BF-FC71-BA76-4FFF-F51E7F1D42BF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21CAB9D-D06B-A0E8-0254-D8E3D480E47A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0CADEB36-AC98-757E-9038-1ACE0AB2FF56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390E0149-8C8E-AE2A-9BC8-B1DFCDC4E18B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08F6B18B-077D-E6CD-0B10-412390CD3558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81829244-83C6-8B8F-6061-9C5ED810E3B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CBCDA180-E9DC-C045-76A2-FAB842EF8FC0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B491AAFD-9652-B0B3-34E0-7FA4A38D8D2B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2FF1F9D-B545-7689-62B0-42F75F1F735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C0681A09-DE0C-D433-71DF-D22289A5F3AA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0B3007F0-720F-EE2F-4914-F3D7409746A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29BB0F4C-17E4-3FC6-0A4A-0E46BCBFA16E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and holding phone watching video streaming online on social media.  smartphone with video player on screen. Watch movies, educational  materials, web courses. Vector illustration 15278047 Vector Art at Vecteezy">
            <a:extLst>
              <a:ext uri="{FF2B5EF4-FFF2-40B4-BE49-F238E27FC236}">
                <a16:creationId xmlns:a16="http://schemas.microsoft.com/office/drawing/2014/main" id="{01C7D9A1-1A57-CF7F-FD3F-0FBE18CB927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9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4E36E-F1F0-D16B-F55A-8AB8A5C78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5E26B-5A46-7A33-0120-8467953C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0333"/>
            <a:ext cx="7772400" cy="4982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999BD-AC09-103D-001C-91066B18A0E5}"/>
              </a:ext>
            </a:extLst>
          </p:cNvPr>
          <p:cNvSpPr txBox="1"/>
          <p:nvPr/>
        </p:nvSpPr>
        <p:spPr>
          <a:xfrm>
            <a:off x="7606685" y="60959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91</a:t>
            </a:r>
          </a:p>
        </p:txBody>
      </p:sp>
    </p:spTree>
    <p:extLst>
      <p:ext uri="{BB962C8B-B14F-4D97-AF65-F5344CB8AC3E}">
        <p14:creationId xmlns:p14="http://schemas.microsoft.com/office/powerpoint/2010/main" val="2661097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873B-AC66-CEF8-01C9-187896CE1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A4FED-0402-9EED-23E2-2CEDC07E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" y="0"/>
            <a:ext cx="7386638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8D961-5870-EC39-3A37-76FB6FE297DC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91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0947DAF-2776-F9D5-11B4-A291CBC8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477" y="480557"/>
            <a:ext cx="361784" cy="36178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67084B8-0F1A-0C4E-15DD-577A78517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6202" y="499276"/>
            <a:ext cx="361784" cy="361784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7FB9E219-80B7-7694-B5E0-7A18D497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3263" y="499276"/>
            <a:ext cx="361784" cy="361784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4221B5CE-0725-ED1D-BD4A-EEC18567C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7782" y="499276"/>
            <a:ext cx="361784" cy="361784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DCD12074-F138-FCBF-32DC-29B180CE9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3221" y="488011"/>
            <a:ext cx="361784" cy="3617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45D974-365A-9603-2A47-CEC237202817}"/>
              </a:ext>
            </a:extLst>
          </p:cNvPr>
          <p:cNvSpPr txBox="1"/>
          <p:nvPr/>
        </p:nvSpPr>
        <p:spPr>
          <a:xfrm>
            <a:off x="3019321" y="14323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tongue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D240EE-81D5-E69A-255B-E34EE3552469}"/>
              </a:ext>
            </a:extLst>
          </p:cNvPr>
          <p:cNvSpPr txBox="1"/>
          <p:nvPr/>
        </p:nvSpPr>
        <p:spPr>
          <a:xfrm>
            <a:off x="1552679" y="17401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75.                 95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90012-F98F-75E1-6A9D-A3D696526904}"/>
              </a:ext>
            </a:extLst>
          </p:cNvPr>
          <p:cNvSpPr txBox="1"/>
          <p:nvPr/>
        </p:nvSpPr>
        <p:spPr>
          <a:xfrm>
            <a:off x="4202264" y="2047951"/>
            <a:ext cx="1228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sweet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FD4178-C5F6-625F-A674-1958FF773F5D}"/>
              </a:ext>
            </a:extLst>
          </p:cNvPr>
          <p:cNvSpPr txBox="1"/>
          <p:nvPr/>
        </p:nvSpPr>
        <p:spPr>
          <a:xfrm>
            <a:off x="1651221" y="236185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Green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AC7B38-EEAD-74CE-9A5C-08B4063E506B}"/>
              </a:ext>
            </a:extLst>
          </p:cNvPr>
          <p:cNvSpPr txBox="1"/>
          <p:nvPr/>
        </p:nvSpPr>
        <p:spPr>
          <a:xfrm>
            <a:off x="1667248" y="267575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Black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74215E-00C3-733D-C3FE-BE208CF1170C}"/>
              </a:ext>
            </a:extLst>
          </p:cNvPr>
          <p:cNvSpPr txBox="1"/>
          <p:nvPr/>
        </p:nvSpPr>
        <p:spPr>
          <a:xfrm>
            <a:off x="1651221" y="297404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White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6D9AA4-F69B-6D20-2FEF-384AC1FC627A}"/>
              </a:ext>
            </a:extLst>
          </p:cNvPr>
          <p:cNvSpPr txBox="1"/>
          <p:nvPr/>
        </p:nvSpPr>
        <p:spPr>
          <a:xfrm>
            <a:off x="2627782" y="327062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round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221935-96AF-EEC8-0A49-24F792E58F98}"/>
              </a:ext>
            </a:extLst>
          </p:cNvPr>
          <p:cNvSpPr txBox="1"/>
          <p:nvPr/>
        </p:nvSpPr>
        <p:spPr>
          <a:xfrm>
            <a:off x="2613567" y="35848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184685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2" grpId="0"/>
      <p:bldP spid="24" grpId="0"/>
      <p:bldP spid="26" grpId="0"/>
      <p:bldP spid="28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8EE5E557-D1D7-6B3C-1BE9-9B4B786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73ABEA0C-350D-89E7-A3FB-D38C214F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F44DAA78-BCDF-068D-FEBA-2B8F2A4B62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7C3DFFF6-AA1A-62B7-2702-D97F807662ED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B65FFF6A-C3B0-347D-0075-C4615DBC9D8E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5DCA66B7-E7BE-77B7-5D25-1793D9EBAE1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E75FD16-6D9B-2F95-A24F-E891F5590C99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26084E09-4801-51BB-63BF-E6913B5EBF7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063D65B5-EBB8-E06A-1BD3-D0E1708F6ED4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1D1EDF5C-85B8-4442-D50C-53B208749F4B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660CE651-4412-7841-3183-091C1F77BC35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E91C09CF-0CE6-AD50-88D3-89051DD5116B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C3EE104D-C329-F948-BF3C-51943E698B2A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C24BBB79-D382-35CC-050A-5F5F526A2912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393C2E94-C57C-581A-1D12-0276D0E388E5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AA7D0D0A-8E54-EEDE-64BD-EF12F971E811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A8F3FB9-641C-DA12-95C2-9E9615FA22E6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033EAE97-C69E-ED05-B8A3-6F229A814AA4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FD994172-9CBB-0906-8165-3AFDBDA310E3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9D4713C8-70B7-8061-C0CD-4AEDF91CEBC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1352A0F-4318-A9A6-D2CF-E5887E11BDF3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4371B69B-1328-49F3-C810-864FA39EC96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3D0B6A37-430A-9FCA-9A87-962A7DFB689E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556A3DC7-352E-87C9-4A63-2E2291872D81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D7E429CD-D473-8671-F1FC-D79B4D3B8101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F9EF7B2F-54DD-9172-0473-BDB93BBBB350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7D062E01-061B-A71B-D211-EB8DA2EDF79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BFE7E644-957B-EF9C-C2CB-B81E335E3A5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3E29B1D-EB68-A869-6ABE-8FE0EA7E4440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BB12006A-B52B-960E-B023-3CE1D36952CD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D312F148-7395-A611-44DC-EFB674C552B3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293B9CCA-DA96-2CC7-4572-D52E556CE4F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8AEF05D9-D033-04B3-BC28-82D639F4CE1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BC6BB110-072F-DEE8-01F6-45D5987E04B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6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A156-98FA-30D2-1C8D-A48C919C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87331-F9CD-FBAA-367F-53E652F9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62" y="0"/>
            <a:ext cx="7332676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CC97F0-92C1-79B2-8809-660174F7E0F9}"/>
              </a:ext>
            </a:extLst>
          </p:cNvPr>
          <p:cNvSpPr txBox="1"/>
          <p:nvPr/>
        </p:nvSpPr>
        <p:spPr>
          <a:xfrm>
            <a:off x="8100291" y="10160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92</a:t>
            </a:r>
          </a:p>
        </p:txBody>
      </p:sp>
      <p:pic>
        <p:nvPicPr>
          <p:cNvPr id="5" name="PathwaysLS3e_L1_U5_SB_Audio_10_A_p92">
            <a:hlinkClick r:id="" action="ppaction://media"/>
            <a:extLst>
              <a:ext uri="{FF2B5EF4-FFF2-40B4-BE49-F238E27FC236}">
                <a16:creationId xmlns:a16="http://schemas.microsoft.com/office/drawing/2014/main" id="{796AE1DD-C973-EF8A-F238-A01E8A144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72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8211-6211-05D5-7503-644EAD69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44ACB-9A6A-EC9E-A383-582CB0FF3AF7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3A669-2EC3-064F-0157-F1CE64F2B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56" y="591734"/>
            <a:ext cx="7054687" cy="3960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B33CFB-A86F-BE70-030F-D4383F448F1E}"/>
              </a:ext>
            </a:extLst>
          </p:cNvPr>
          <p:cNvSpPr txBox="1"/>
          <p:nvPr/>
        </p:nvSpPr>
        <p:spPr>
          <a:xfrm>
            <a:off x="1522675" y="485035"/>
            <a:ext cx="1705555" cy="3980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nervous</a:t>
            </a:r>
          </a:p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sound</a:t>
            </a:r>
          </a:p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senses</a:t>
            </a:r>
          </a:p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smell</a:t>
            </a:r>
          </a:p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connect</a:t>
            </a:r>
          </a:p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taste</a:t>
            </a:r>
          </a:p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sight</a:t>
            </a:r>
          </a:p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touch</a:t>
            </a:r>
          </a:p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appearance</a:t>
            </a:r>
          </a:p>
          <a:p>
            <a:pPr>
              <a:lnSpc>
                <a:spcPct val="160000"/>
              </a:lnSpc>
            </a:pPr>
            <a:r>
              <a:rPr lang="en-VN" sz="1600" dirty="0">
                <a:solidFill>
                  <a:schemeClr val="tx1"/>
                </a:solidFill>
              </a:rPr>
              <a:t>flavor</a:t>
            </a:r>
          </a:p>
        </p:txBody>
      </p:sp>
    </p:spTree>
    <p:extLst>
      <p:ext uri="{BB962C8B-B14F-4D97-AF65-F5344CB8AC3E}">
        <p14:creationId xmlns:p14="http://schemas.microsoft.com/office/powerpoint/2010/main" val="114698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49351-2D5D-3D40-B091-9FB9B2B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CA59-477C-31A3-DEAE-087E1F9E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35CD6D-CC13-B236-C172-0E5016F499AA}"/>
              </a:ext>
            </a:extLst>
          </p:cNvPr>
          <p:cNvSpPr txBox="1"/>
          <p:nvPr/>
        </p:nvSpPr>
        <p:spPr>
          <a:xfrm>
            <a:off x="1552492" y="958477"/>
            <a:ext cx="4631634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nervous /ˈnɜːvəs/ (adj): lo lắng, hồi hộp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sound /saʊnd/ (n): âm thanh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senses /ˈsensɪz/ (n): các giác quan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smell /smel/ (n): khứu giác, mùi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connect /kəˈnekt/ (v): kết nối, nối liền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taste /teɪst/ (n): vị giác, mùi vị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sight /saɪt/ (n): thị giác, tầm nhìn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touch /tʌtʃ/ (v): chạm, sờ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appearance /əˈpɪərəns/ (n): vẻ bề ngoài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flavor /ˈfleɪvə(r)/ (n): hương vị</a:t>
            </a:r>
          </a:p>
        </p:txBody>
      </p:sp>
    </p:spTree>
    <p:extLst>
      <p:ext uri="{BB962C8B-B14F-4D97-AF65-F5344CB8AC3E}">
        <p14:creationId xmlns:p14="http://schemas.microsoft.com/office/powerpoint/2010/main" val="4038691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0A09B-94A0-1822-275A-ADAF7018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50F7A-3990-746D-C5BF-77E6EC3730C6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2A615-1D57-4BD1-4512-F08DBD6B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6" y="1982571"/>
            <a:ext cx="8695768" cy="1178358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4A035D08-6507-C6A2-00C6-0AF74184E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4053" y="2635360"/>
            <a:ext cx="361784" cy="361784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D1CACE8-5AAA-AD18-D601-AB82453CA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7228" y="2654079"/>
            <a:ext cx="361784" cy="36178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B65DD3B-CF97-FCC0-E6FF-0983E2902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3358" y="2654079"/>
            <a:ext cx="361784" cy="3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8602-15DE-ECBF-2324-4CD00251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C17C4-A33D-EDBC-3CCE-1E7BB22EB509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3ED64-DB17-5DA1-F358-C2C6A613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5419"/>
            <a:ext cx="7772400" cy="4452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C567E0-9906-C992-7761-F3CE6AF6797C}"/>
              </a:ext>
            </a:extLst>
          </p:cNvPr>
          <p:cNvSpPr txBox="1"/>
          <p:nvPr/>
        </p:nvSpPr>
        <p:spPr>
          <a:xfrm>
            <a:off x="3709284" y="714757"/>
            <a:ext cx="326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3C17C-81C8-1EF4-074F-0F351E1205E7}"/>
              </a:ext>
            </a:extLst>
          </p:cNvPr>
          <p:cNvSpPr txBox="1"/>
          <p:nvPr/>
        </p:nvSpPr>
        <p:spPr>
          <a:xfrm>
            <a:off x="2715370" y="1084095"/>
            <a:ext cx="326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6710E9-4081-2D20-C50A-D6B3C73B84BB}"/>
              </a:ext>
            </a:extLst>
          </p:cNvPr>
          <p:cNvSpPr txBox="1"/>
          <p:nvPr/>
        </p:nvSpPr>
        <p:spPr>
          <a:xfrm>
            <a:off x="2802835" y="1464863"/>
            <a:ext cx="326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7279F-4F3E-7624-CE01-A851C88DC96C}"/>
              </a:ext>
            </a:extLst>
          </p:cNvPr>
          <p:cNvSpPr txBox="1"/>
          <p:nvPr/>
        </p:nvSpPr>
        <p:spPr>
          <a:xfrm>
            <a:off x="2381416" y="1834201"/>
            <a:ext cx="326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039F1B-547B-B742-5607-FD83F2E3E8D7}"/>
              </a:ext>
            </a:extLst>
          </p:cNvPr>
          <p:cNvSpPr txBox="1"/>
          <p:nvPr/>
        </p:nvSpPr>
        <p:spPr>
          <a:xfrm>
            <a:off x="3383280" y="2181532"/>
            <a:ext cx="3260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012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1841-73A8-08E4-A831-AAAD40A8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021B-C3BB-8A57-1895-AFF357AEA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800" dirty="0"/>
              <a:t>By the end of the lesson, students will be able to: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Discuss food habits and health.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Respond to a listening about how we taste foods.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Respond to a listening about “ugly” food.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Use compound words.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Recognize a speaker’s point of view.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Listen for reasons.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Use a t-chart for note taking.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077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FD6A-99F5-7BB7-FD2C-148F2F80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55328-2B92-BA5C-41F7-6B31791B6CA6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4B774-FCDA-C6BB-CFF1-5F10A37A3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25918"/>
            <a:ext cx="7772400" cy="369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5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27BC6565-3215-0013-1E6B-75852461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C94EB954-A975-FF9F-6367-B95B98359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C8F07EFF-38BC-75DF-93B0-BF8E4FCCEA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F2352F34-5DBE-D559-2380-5C7C616524F6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EFB6530D-7410-DF06-7E8A-BFB3856460A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8F53C21-1C47-F4BE-8FDA-A963CFF52E35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C642529E-4E19-6CE8-DA8C-F6DCE80A2C7F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E5F4C16-3312-E01E-D8E9-0C58C26282B6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5F8A967E-63B4-4E54-6813-55F077F07C76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423A496E-F0D2-7B89-8E77-4F7D329568F7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994C1D23-B10A-68D5-E622-1DE6BD878BBE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884F19F0-54C3-5CE4-7280-239D6F86E975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961292F1-7741-2B67-F6DE-3684010347E9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3DDF91D6-5EA0-0B1F-60B6-AFF0F0649E1E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2E00CBED-80D2-3356-EA7C-BC392CE97A44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034A51D6-1A9F-D8E8-486D-C2DF7B695B12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393229C-C8ED-2F8F-55CA-008AE31F178E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79A0B0EE-1097-F03F-538F-D87D624919D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44D23539-3484-2C20-5D76-5279AE5B2330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7578192D-A735-F9C2-A0EF-5EFC11E6119F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F3FEE72-85A2-1E07-9BC8-61E67066E245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5476EE98-3740-0B8B-82B6-B73B24F030E9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ED78A2C9-7D41-3B58-83C7-DF28EF28C144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682D507B-8029-9DE1-6EF3-1A29C31085CE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526BFCE5-6777-0A83-ACDA-C26A12B6D333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7AA64A25-7EAE-9259-D6A7-316B472A4FFD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3C0FBC3D-1BD9-B4C6-7008-BB8EDCF9CE49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52B9E3C4-180E-D2D0-00F1-FDDF47F1420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95A224D0-161A-EC12-4A42-9276114B5B46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EC61445-2856-9A2F-218D-B99BFACA089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F3917499-5323-6DFC-2E41-B8339F25AE59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9F46445E-A2D4-A506-46DD-6D5C844BAFF6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C9627023-9215-16BD-801B-01AAF2EBABB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515ED9B1-9327-BDC3-2BAC-29DD873499A5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0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7787-5256-BB1A-FABC-69599A36F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8690" y="444500"/>
            <a:ext cx="7323859" cy="573088"/>
          </a:xfrm>
        </p:spPr>
        <p:txBody>
          <a:bodyPr/>
          <a:lstStyle/>
          <a:p>
            <a:pPr algn="l"/>
            <a:r>
              <a:rPr lang="en-VN" dirty="0"/>
              <a:t>Ugly food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AA30B-BD86-A710-D6E8-A9D0C40F0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938" y="0"/>
            <a:ext cx="5669062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00D00-FBD6-D181-2E83-F3C997BC67D5}"/>
              </a:ext>
            </a:extLst>
          </p:cNvPr>
          <p:cNvSpPr txBox="1"/>
          <p:nvPr/>
        </p:nvSpPr>
        <p:spPr>
          <a:xfrm>
            <a:off x="378690" y="11543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94</a:t>
            </a:r>
          </a:p>
        </p:txBody>
      </p:sp>
    </p:spTree>
    <p:extLst>
      <p:ext uri="{BB962C8B-B14F-4D97-AF65-F5344CB8AC3E}">
        <p14:creationId xmlns:p14="http://schemas.microsoft.com/office/powerpoint/2010/main" val="2496735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7138-0148-F4EB-85FE-AFDB1627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C36C3-C680-6888-0AB3-6873E3C8793C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A653C-74FF-A52F-FB02-EF07BCE40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92464"/>
            <a:ext cx="7772400" cy="23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41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546E-90E7-293C-3EBC-CFC01E1F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B4EBA-797F-4F29-0B05-7E28300A9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936" y="0"/>
            <a:ext cx="6776128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7EBF2-CA19-C6F4-F709-7FAB653041FA}"/>
              </a:ext>
            </a:extLst>
          </p:cNvPr>
          <p:cNvSpPr txBox="1"/>
          <p:nvPr/>
        </p:nvSpPr>
        <p:spPr>
          <a:xfrm>
            <a:off x="7758546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95</a:t>
            </a:r>
          </a:p>
        </p:txBody>
      </p:sp>
      <p:pic>
        <p:nvPicPr>
          <p:cNvPr id="6" name="PathwaysLS3e_L1_U5_SB_Audio_12_B_C_p95">
            <a:hlinkClick r:id="" action="ppaction://media"/>
            <a:extLst>
              <a:ext uri="{FF2B5EF4-FFF2-40B4-BE49-F238E27FC236}">
                <a16:creationId xmlns:a16="http://schemas.microsoft.com/office/drawing/2014/main" id="{49656D6B-AF5E-F9D1-0E86-3AEE3B5F5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3D4DB-8213-AD66-B94D-2D0484347534}"/>
              </a:ext>
            </a:extLst>
          </p:cNvPr>
          <p:cNvSpPr txBox="1"/>
          <p:nvPr/>
        </p:nvSpPr>
        <p:spPr>
          <a:xfrm>
            <a:off x="1800970" y="95929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senses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4CE09-A926-FC5B-17BE-1DF549823D13}"/>
              </a:ext>
            </a:extLst>
          </p:cNvPr>
          <p:cNvSpPr txBox="1"/>
          <p:nvPr/>
        </p:nvSpPr>
        <p:spPr>
          <a:xfrm>
            <a:off x="1936142" y="20009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flavor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9EB45-C556-FCE9-BB72-CA5DE034FC52}"/>
              </a:ext>
            </a:extLst>
          </p:cNvPr>
          <p:cNvSpPr txBox="1"/>
          <p:nvPr/>
        </p:nvSpPr>
        <p:spPr>
          <a:xfrm>
            <a:off x="1936142" y="258705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touch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55A2E6-67BD-4A98-BE63-1FED5DE9CBD1}"/>
              </a:ext>
            </a:extLst>
          </p:cNvPr>
          <p:cNvSpPr txBox="1"/>
          <p:nvPr/>
        </p:nvSpPr>
        <p:spPr>
          <a:xfrm>
            <a:off x="1962388" y="35942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eyes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D12712-59A3-E734-376C-E7DC21B4EE04}"/>
              </a:ext>
            </a:extLst>
          </p:cNvPr>
          <p:cNvSpPr txBox="1"/>
          <p:nvPr/>
        </p:nvSpPr>
        <p:spPr>
          <a:xfrm>
            <a:off x="1762409" y="45376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ugly food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42D476-4166-C7EE-1233-F8D45A281EBC}"/>
              </a:ext>
            </a:extLst>
          </p:cNvPr>
          <p:cNvSpPr/>
          <p:nvPr/>
        </p:nvSpPr>
        <p:spPr>
          <a:xfrm>
            <a:off x="3402419" y="959295"/>
            <a:ext cx="4356127" cy="408053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773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3" grpId="0"/>
      <p:bldP spid="15" grpId="0"/>
      <p:bldP spid="17" grpId="0"/>
      <p:bldP spid="19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4118-7DCF-9A14-DB47-DF7DD87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FA9AB-5345-9FAF-299A-764DA6EFF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94" y="0"/>
            <a:ext cx="6606012" cy="67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1A9089-210F-E8C1-EED6-308AE6409C35}"/>
              </a:ext>
            </a:extLst>
          </p:cNvPr>
          <p:cNvSpPr txBox="1"/>
          <p:nvPr/>
        </p:nvSpPr>
        <p:spPr>
          <a:xfrm>
            <a:off x="7943273" y="1376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95</a:t>
            </a:r>
          </a:p>
        </p:txBody>
      </p:sp>
      <p:pic>
        <p:nvPicPr>
          <p:cNvPr id="6" name="PathwaysLS3e_L1_U5_SB_Audio_12_B_C_p95">
            <a:hlinkClick r:id="" action="ppaction://media"/>
            <a:extLst>
              <a:ext uri="{FF2B5EF4-FFF2-40B4-BE49-F238E27FC236}">
                <a16:creationId xmlns:a16="http://schemas.microsoft.com/office/drawing/2014/main" id="{F1C47D48-3D42-2EEC-0DD7-1E0788105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B5A58-02A0-1003-73F6-42D548E7C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558" y="674082"/>
            <a:ext cx="6212083" cy="4452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5B4A5-45AB-6158-0596-094361CD273A}"/>
              </a:ext>
            </a:extLst>
          </p:cNvPr>
          <p:cNvSpPr txBox="1"/>
          <p:nvPr/>
        </p:nvSpPr>
        <p:spPr>
          <a:xfrm>
            <a:off x="5500442" y="995627"/>
            <a:ext cx="1464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colors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E9DBE-5CF3-BE56-E293-BFFCE85535B5}"/>
              </a:ext>
            </a:extLst>
          </p:cNvPr>
          <p:cNvSpPr txBox="1"/>
          <p:nvPr/>
        </p:nvSpPr>
        <p:spPr>
          <a:xfrm>
            <a:off x="5985346" y="1247747"/>
            <a:ext cx="161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to eat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4F9AC-68BD-D853-33CC-637EA8889022}"/>
              </a:ext>
            </a:extLst>
          </p:cNvPr>
          <p:cNvSpPr txBox="1"/>
          <p:nvPr/>
        </p:nvSpPr>
        <p:spPr>
          <a:xfrm>
            <a:off x="5373588" y="1499867"/>
            <a:ext cx="17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(the) fruit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98BD7-28E5-90B6-E39E-05DA11440C07}"/>
              </a:ext>
            </a:extLst>
          </p:cNvPr>
          <p:cNvSpPr txBox="1"/>
          <p:nvPr/>
        </p:nvSpPr>
        <p:spPr>
          <a:xfrm>
            <a:off x="5508268" y="1827080"/>
            <a:ext cx="17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taste sweeter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93D075-88F6-7B54-B7EF-D10C4CD111C6}"/>
              </a:ext>
            </a:extLst>
          </p:cNvPr>
          <p:cNvSpPr txBox="1"/>
          <p:nvPr/>
        </p:nvSpPr>
        <p:spPr>
          <a:xfrm>
            <a:off x="4681331" y="2098636"/>
            <a:ext cx="17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hear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FA3B8C-889C-60FF-DEA9-8B83D81235F6}"/>
              </a:ext>
            </a:extLst>
          </p:cNvPr>
          <p:cNvSpPr txBox="1"/>
          <p:nvPr/>
        </p:nvSpPr>
        <p:spPr>
          <a:xfrm>
            <a:off x="4100885" y="2737088"/>
            <a:ext cx="17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feels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065BB1-ED37-6E6B-7FD7-48F507DF3FBC}"/>
              </a:ext>
            </a:extLst>
          </p:cNvPr>
          <p:cNvSpPr txBox="1"/>
          <p:nvPr/>
        </p:nvSpPr>
        <p:spPr>
          <a:xfrm>
            <a:off x="3442916" y="3405522"/>
            <a:ext cx="17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its appearance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01A1E-0B56-0E87-9E7F-7D41D956100E}"/>
              </a:ext>
            </a:extLst>
          </p:cNvPr>
          <p:cNvSpPr txBox="1"/>
          <p:nvPr/>
        </p:nvSpPr>
        <p:spPr>
          <a:xfrm>
            <a:off x="3580079" y="3874184"/>
            <a:ext cx="17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different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D19521-96F2-8846-47BE-736AAD041E20}"/>
              </a:ext>
            </a:extLst>
          </p:cNvPr>
          <p:cNvSpPr txBox="1"/>
          <p:nvPr/>
        </p:nvSpPr>
        <p:spPr>
          <a:xfrm>
            <a:off x="3458072" y="4463014"/>
            <a:ext cx="17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195F42-1E6F-5C32-669E-73E2B71FF57F}"/>
              </a:ext>
            </a:extLst>
          </p:cNvPr>
          <p:cNvSpPr txBox="1"/>
          <p:nvPr/>
        </p:nvSpPr>
        <p:spPr>
          <a:xfrm>
            <a:off x="4173818" y="4712408"/>
            <a:ext cx="1765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34690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3FD6D-5260-3064-5FD7-308F8F24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EB0D2-9DF2-6EF6-E7DD-13515DFB1D6D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BFDEB-84C7-E230-7862-2AD1A5C02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11793"/>
            <a:ext cx="7772400" cy="3319913"/>
          </a:xfrm>
          <a:prstGeom prst="rect">
            <a:avLst/>
          </a:prstGeom>
        </p:spPr>
      </p:pic>
      <p:pic>
        <p:nvPicPr>
          <p:cNvPr id="4" name="PathwaysLS3e_L1_U5_SB_Audio_13_D_p95">
            <a:hlinkClick r:id="" action="ppaction://media"/>
            <a:extLst>
              <a:ext uri="{FF2B5EF4-FFF2-40B4-BE49-F238E27FC236}">
                <a16:creationId xmlns:a16="http://schemas.microsoft.com/office/drawing/2014/main" id="{718C3F0F-1BF9-F6BA-12C3-893FCF20C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158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F0048-3531-70EF-4D51-F878B03CAA71}"/>
              </a:ext>
            </a:extLst>
          </p:cNvPr>
          <p:cNvSpPr txBox="1"/>
          <p:nvPr/>
        </p:nvSpPr>
        <p:spPr>
          <a:xfrm>
            <a:off x="1645920" y="1551668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colorful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C896C-9E3C-E48D-B27E-F080E6AF0E0B}"/>
              </a:ext>
            </a:extLst>
          </p:cNvPr>
          <p:cNvSpPr txBox="1"/>
          <p:nvPr/>
        </p:nvSpPr>
        <p:spPr>
          <a:xfrm>
            <a:off x="2011680" y="1935557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delicious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3CC14-D8DE-02A0-F8C1-192CCAD6582D}"/>
              </a:ext>
            </a:extLst>
          </p:cNvPr>
          <p:cNvSpPr txBox="1"/>
          <p:nvPr/>
        </p:nvSpPr>
        <p:spPr>
          <a:xfrm>
            <a:off x="2989690" y="2322055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healthy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C38A4-8CB3-60A3-D230-1D0EFBC8AECB}"/>
              </a:ext>
            </a:extLst>
          </p:cNvPr>
          <p:cNvSpPr txBox="1"/>
          <p:nvPr/>
        </p:nvSpPr>
        <p:spPr>
          <a:xfrm>
            <a:off x="3544294" y="2708553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sweeter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6068CB-F085-0748-EAC7-132176D555D7}"/>
              </a:ext>
            </a:extLst>
          </p:cNvPr>
          <p:cNvSpPr txBox="1"/>
          <p:nvPr/>
        </p:nvSpPr>
        <p:spPr>
          <a:xfrm>
            <a:off x="1770159" y="3067258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juicy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0F31E-B960-45C6-BE36-E1D97E059899}"/>
              </a:ext>
            </a:extLst>
          </p:cNvPr>
          <p:cNvSpPr txBox="1"/>
          <p:nvPr/>
        </p:nvSpPr>
        <p:spPr>
          <a:xfrm>
            <a:off x="2623930" y="3451147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strange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B1B8FB-51A4-AFCD-0D9E-E86E2B7717C6}"/>
              </a:ext>
            </a:extLst>
          </p:cNvPr>
          <p:cNvSpPr txBox="1"/>
          <p:nvPr/>
        </p:nvSpPr>
        <p:spPr>
          <a:xfrm>
            <a:off x="2544418" y="3834540"/>
            <a:ext cx="4913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perfect</a:t>
            </a:r>
          </a:p>
        </p:txBody>
      </p:sp>
    </p:spTree>
    <p:extLst>
      <p:ext uri="{BB962C8B-B14F-4D97-AF65-F5344CB8AC3E}">
        <p14:creationId xmlns:p14="http://schemas.microsoft.com/office/powerpoint/2010/main" val="4077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5A53-A60C-4D20-4B17-74A5A355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00811-2BA1-28D3-179E-F4C8D050DFA2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95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59491-3280-2923-EF91-FABEBF7C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30058"/>
            <a:ext cx="7772400" cy="12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1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7" name="Google Shape;687;p31"/>
          <p:cNvSpPr txBox="1">
            <a:spLocks noGrp="1"/>
          </p:cNvSpPr>
          <p:nvPr>
            <p:ph type="title" idx="2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 idx="3"/>
          </p:nvPr>
        </p:nvSpPr>
        <p:spPr>
          <a:xfrm>
            <a:off x="297755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9" name="Google Shape;689;p31"/>
          <p:cNvSpPr txBox="1">
            <a:spLocks noGrp="1"/>
          </p:cNvSpPr>
          <p:nvPr>
            <p:ph type="title" idx="4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 idx="5"/>
          </p:nvPr>
        </p:nvSpPr>
        <p:spPr>
          <a:xfrm>
            <a:off x="544820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6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31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A</a:t>
            </a:r>
            <a:endParaRPr dirty="0"/>
          </a:p>
        </p:txBody>
      </p:sp>
      <p:sp>
        <p:nvSpPr>
          <p:cNvPr id="694" name="Google Shape;694;p31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WATCHING</a:t>
            </a:r>
            <a:endParaRPr dirty="0"/>
          </a:p>
        </p:txBody>
      </p:sp>
      <p:sp>
        <p:nvSpPr>
          <p:cNvPr id="696" name="Google Shape;696;p31"/>
          <p:cNvSpPr txBox="1">
            <a:spLocks noGrp="1"/>
          </p:cNvSpPr>
          <p:nvPr>
            <p:ph type="subTitle" idx="13"/>
          </p:nvPr>
        </p:nvSpPr>
        <p:spPr>
          <a:xfrm>
            <a:off x="219215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B</a:t>
            </a:r>
            <a:endParaRPr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subTitle" idx="14"/>
          </p:nvPr>
        </p:nvSpPr>
        <p:spPr>
          <a:xfrm>
            <a:off x="466280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LISTENING 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D925B-C638-8DF1-E043-CF1D0F1C0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7" y="0"/>
            <a:ext cx="8469745" cy="514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2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A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4"/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/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/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/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/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164DA915-580B-6BF6-0754-8E88833535B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2119F-1456-ED2D-1C65-F584A1263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21" y="0"/>
            <a:ext cx="7719558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458809-FCA3-9A00-0A65-D23DC31E956E}"/>
              </a:ext>
            </a:extLst>
          </p:cNvPr>
          <p:cNvSpPr txBox="1"/>
          <p:nvPr/>
        </p:nvSpPr>
        <p:spPr>
          <a:xfrm>
            <a:off x="8130254" y="8312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84</a:t>
            </a:r>
          </a:p>
        </p:txBody>
      </p:sp>
      <p:pic>
        <p:nvPicPr>
          <p:cNvPr id="5" name="PathwaysLS3e_L1_U5_SB_Audio_01_A_p84">
            <a:hlinkClick r:id="" action="ppaction://media"/>
            <a:extLst>
              <a:ext uri="{FF2B5EF4-FFF2-40B4-BE49-F238E27FC236}">
                <a16:creationId xmlns:a16="http://schemas.microsoft.com/office/drawing/2014/main" id="{2BFE5A1D-B92B-7F9F-2A92-D9462DEAE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EDB1E9-5AB4-EA11-3B29-74298790F95A}"/>
              </a:ext>
            </a:extLst>
          </p:cNvPr>
          <p:cNvSpPr txBox="1"/>
          <p:nvPr/>
        </p:nvSpPr>
        <p:spPr>
          <a:xfrm>
            <a:off x="1372194" y="1403502"/>
            <a:ext cx="1389478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fresh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calorie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industry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weight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physical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throw away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diet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processed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fast food</a:t>
            </a:r>
          </a:p>
          <a:p>
            <a:pPr algn="ctr">
              <a:lnSpc>
                <a:spcPct val="150000"/>
              </a:lnSpc>
            </a:pPr>
            <a:r>
              <a:rPr lang="en-VN" sz="1600" dirty="0">
                <a:solidFill>
                  <a:schemeClr val="tx1"/>
                </a:solidFill>
              </a:rPr>
              <a:t>regular</a:t>
            </a:r>
          </a:p>
        </p:txBody>
      </p:sp>
    </p:spTree>
    <p:extLst>
      <p:ext uri="{BB962C8B-B14F-4D97-AF65-F5344CB8AC3E}">
        <p14:creationId xmlns:p14="http://schemas.microsoft.com/office/powerpoint/2010/main" val="228406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8C83-0A21-4C47-7BDD-DE7A97F5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DFB95-22D3-9B75-B252-7034556A5B6C}"/>
              </a:ext>
            </a:extLst>
          </p:cNvPr>
          <p:cNvSpPr txBox="1"/>
          <p:nvPr/>
        </p:nvSpPr>
        <p:spPr>
          <a:xfrm>
            <a:off x="1281545" y="1017725"/>
            <a:ext cx="6966527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fresh /freʃ/ (adj): tươi, mới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calorie /ˈkæləri/ (n): calo 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industry /ˈɪndəstri/ (n): ngành công nghiệp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weight /weɪt/ (n): cân nặng, trọng lượng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physical /ˈfɪzɪkl/ (adj): thuộc về thể chất, cơ thể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throw away /ˈ</a:t>
            </a:r>
            <a:r>
              <a:rPr lang="el-GR" sz="1600" dirty="0"/>
              <a:t>θ</a:t>
            </a:r>
            <a:r>
              <a:rPr lang="vi-VN" sz="1600" dirty="0"/>
              <a:t>rəʊ əweɪ/ (phr. v): vứt bỏ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diet /ˈdaɪət/ (n): chế độ ăn uống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processed /ˈprəʊsest/ (adj): đã qua chế biến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fast food /ˌfɑːst ˈfuːd/ (n phr): thức ăn nhanh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regular /ˈreɡjələ(r)/ (adj): thường xuyên</a:t>
            </a:r>
          </a:p>
        </p:txBody>
      </p:sp>
    </p:spTree>
    <p:extLst>
      <p:ext uri="{BB962C8B-B14F-4D97-AF65-F5344CB8AC3E}">
        <p14:creationId xmlns:p14="http://schemas.microsoft.com/office/powerpoint/2010/main" val="265726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F0EE-1FE3-352A-3813-E0407A1A1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5EDD5-C264-FE99-04C0-F902A430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99" y="0"/>
            <a:ext cx="762280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217415-A8EC-E11A-6E36-2CA245DB5E79}"/>
              </a:ext>
            </a:extLst>
          </p:cNvPr>
          <p:cNvSpPr txBox="1"/>
          <p:nvPr/>
        </p:nvSpPr>
        <p:spPr>
          <a:xfrm>
            <a:off x="8081875" y="8312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84</a:t>
            </a:r>
          </a:p>
        </p:txBody>
      </p:sp>
      <p:pic>
        <p:nvPicPr>
          <p:cNvPr id="5" name="PathwaysLS3e_L1_U5_SB_Audio_02_B_p84">
            <a:hlinkClick r:id="" action="ppaction://media"/>
            <a:extLst>
              <a:ext uri="{FF2B5EF4-FFF2-40B4-BE49-F238E27FC236}">
                <a16:creationId xmlns:a16="http://schemas.microsoft.com/office/drawing/2014/main" id="{94673DA4-6DAC-A283-1503-32C4408AE6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35148A-A5A5-7322-7206-43657B2F92BC}"/>
              </a:ext>
            </a:extLst>
          </p:cNvPr>
          <p:cNvSpPr txBox="1"/>
          <p:nvPr/>
        </p:nvSpPr>
        <p:spPr>
          <a:xfrm>
            <a:off x="4442690" y="1282367"/>
            <a:ext cx="1167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regular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0316D-0282-7A2A-C0A1-336C541183DA}"/>
              </a:ext>
            </a:extLst>
          </p:cNvPr>
          <p:cNvSpPr txBox="1"/>
          <p:nvPr/>
        </p:nvSpPr>
        <p:spPr>
          <a:xfrm>
            <a:off x="1921163" y="1614878"/>
            <a:ext cx="1167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diet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5F3909-D3E2-867B-8316-4F89BF1D2B81}"/>
              </a:ext>
            </a:extLst>
          </p:cNvPr>
          <p:cNvSpPr txBox="1"/>
          <p:nvPr/>
        </p:nvSpPr>
        <p:spPr>
          <a:xfrm>
            <a:off x="4211781" y="1945169"/>
            <a:ext cx="1167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physical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6F3FEA-E53D-89AF-DEA6-0BF856C59309}"/>
              </a:ext>
            </a:extLst>
          </p:cNvPr>
          <p:cNvSpPr txBox="1"/>
          <p:nvPr/>
        </p:nvSpPr>
        <p:spPr>
          <a:xfrm>
            <a:off x="2281381" y="2602776"/>
            <a:ext cx="1167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calories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B3658A-23D5-C507-9C78-762E01C70319}"/>
              </a:ext>
            </a:extLst>
          </p:cNvPr>
          <p:cNvSpPr txBox="1"/>
          <p:nvPr/>
        </p:nvSpPr>
        <p:spPr>
          <a:xfrm>
            <a:off x="5369335" y="2602776"/>
            <a:ext cx="1167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weight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CACB7F-AB7B-CB8D-03FD-E6A8B63DF8A6}"/>
              </a:ext>
            </a:extLst>
          </p:cNvPr>
          <p:cNvSpPr txBox="1"/>
          <p:nvPr/>
        </p:nvSpPr>
        <p:spPr>
          <a:xfrm>
            <a:off x="2078181" y="2928938"/>
            <a:ext cx="1271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industry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EE6C4C-B047-2F44-8D21-18E1DDF90FA0}"/>
              </a:ext>
            </a:extLst>
          </p:cNvPr>
          <p:cNvSpPr txBox="1"/>
          <p:nvPr/>
        </p:nvSpPr>
        <p:spPr>
          <a:xfrm>
            <a:off x="2558473" y="3255100"/>
            <a:ext cx="1271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fast food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5ED8A-3594-B1F6-E0ED-1C65DABF3505}"/>
              </a:ext>
            </a:extLst>
          </p:cNvPr>
          <p:cNvSpPr txBox="1"/>
          <p:nvPr/>
        </p:nvSpPr>
        <p:spPr>
          <a:xfrm>
            <a:off x="3395764" y="3581262"/>
            <a:ext cx="1271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processed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437A97-C0E9-F7FC-81CF-E9B4EA710184}"/>
              </a:ext>
            </a:extLst>
          </p:cNvPr>
          <p:cNvSpPr txBox="1"/>
          <p:nvPr/>
        </p:nvSpPr>
        <p:spPr>
          <a:xfrm>
            <a:off x="1545480" y="3917352"/>
            <a:ext cx="1271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throw away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1F14F3-34AD-EC3C-FBF1-5ECA44AFC7CC}"/>
              </a:ext>
            </a:extLst>
          </p:cNvPr>
          <p:cNvSpPr txBox="1"/>
          <p:nvPr/>
        </p:nvSpPr>
        <p:spPr>
          <a:xfrm>
            <a:off x="5588057" y="4237078"/>
            <a:ext cx="1271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fresh</a:t>
            </a:r>
          </a:p>
        </p:txBody>
      </p:sp>
    </p:spTree>
    <p:extLst>
      <p:ext uri="{BB962C8B-B14F-4D97-AF65-F5344CB8AC3E}">
        <p14:creationId xmlns:p14="http://schemas.microsoft.com/office/powerpoint/2010/main" val="9283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  <p:bldP spid="29" grpId="0"/>
    </p:bldLst>
  </p:timing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554</Words>
  <Application>Microsoft Macintosh PowerPoint</Application>
  <PresentationFormat>On-screen Show (16:9)</PresentationFormat>
  <Paragraphs>167</Paragraphs>
  <Slides>38</Slides>
  <Notes>22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Raleway</vt:lpstr>
      <vt:lpstr>Edu VIC WA NT Beginner</vt:lpstr>
      <vt:lpstr>Anaheim</vt:lpstr>
      <vt:lpstr>Nunito Light</vt:lpstr>
      <vt:lpstr>Mulish</vt:lpstr>
      <vt:lpstr>Arial</vt:lpstr>
      <vt:lpstr>English Teacher Portfolio by Slidesgo</vt:lpstr>
      <vt:lpstr>Listening and integrated skills A2</vt:lpstr>
      <vt:lpstr>Unit 5:  Food on the move</vt:lpstr>
      <vt:lpstr>Lesson objectives</vt:lpstr>
      <vt:lpstr>TABLE OF CONTENTS</vt:lpstr>
      <vt:lpstr>PowerPoint Presentation</vt:lpstr>
      <vt:lpstr>Vocabulary A</vt:lpstr>
      <vt:lpstr>PowerPoint Presentation</vt:lpstr>
      <vt:lpstr>Word list</vt:lpstr>
      <vt:lpstr>PowerPoint Presentation</vt:lpstr>
      <vt:lpstr>PowerPoint Presentation</vt:lpstr>
      <vt:lpstr>PowerPoint Presentation</vt:lpstr>
      <vt:lpstr>Listening A</vt:lpstr>
      <vt:lpstr>PowerPoint Presentation</vt:lpstr>
      <vt:lpstr>Food fact or fiction?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watching</vt:lpstr>
      <vt:lpstr>PowerPoint Presentation</vt:lpstr>
      <vt:lpstr>PowerPoint Presentation</vt:lpstr>
      <vt:lpstr>Vocabulary B</vt:lpstr>
      <vt:lpstr>PowerPoint Presentation</vt:lpstr>
      <vt:lpstr>PowerPoint Presentation</vt:lpstr>
      <vt:lpstr>Word list</vt:lpstr>
      <vt:lpstr>PowerPoint Presentation</vt:lpstr>
      <vt:lpstr>PowerPoint Presentation</vt:lpstr>
      <vt:lpstr>PowerPoint Presentation</vt:lpstr>
      <vt:lpstr>Listening B</vt:lpstr>
      <vt:lpstr>Ugly food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8</cp:revision>
  <dcterms:modified xsi:type="dcterms:W3CDTF">2025-08-17T15:49:36Z</dcterms:modified>
</cp:coreProperties>
</file>